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</p:showPr>
  <p:clrMru>
    <a:srgbClr val="004F9E"/>
    <a:srgbClr val="0058B0"/>
    <a:srgbClr val="002F6D"/>
    <a:srgbClr val="3366CC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83" d="100"/>
          <a:sy n="83" d="100"/>
        </p:scale>
        <p:origin x="-4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1AE966-A25A-4C59-A5B7-4D126CB7EF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331962-5408-4582-A2CA-7B4E739610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AB7937-521A-4DE6-A220-F8C7C760D6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3C82F7-BE8E-4DEC-8689-C015980D84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449932-34F5-4F4D-A889-44EBC68589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7CF6E4-287E-40AE-9AEB-862F2EC59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37DC27-A5C8-4CF7-8434-400A3A415D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9318A5-33B5-47B9-9206-E21C2BB0BC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3F5F6E-AE91-4209-B4F6-A5EDAEAC4A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99349A-88AC-4786-8879-132AA61E4D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DEDDFC-B5BC-46E0-A9D9-2CAA6FB533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5988334-76A5-493B-9FFA-FEA0EE06A4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32.xml"/><Relationship Id="rId2" Type="http://schemas.openxmlformats.org/officeDocument/2006/relationships/slide" Target="slide2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10" Type="http://schemas.openxmlformats.org/officeDocument/2006/relationships/slide" Target="slide18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1524000" y="533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агетная рамка 4">
            <a:hlinkClick r:id="rId3" action="ppaction://hlinksldjump"/>
          </p:cNvPr>
          <p:cNvSpPr/>
          <p:nvPr/>
        </p:nvSpPr>
        <p:spPr>
          <a:xfrm>
            <a:off x="3276600" y="533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агетная рамка 5">
            <a:hlinkClick r:id="rId4" action="ppaction://hlinksldjump"/>
          </p:cNvPr>
          <p:cNvSpPr/>
          <p:nvPr/>
        </p:nvSpPr>
        <p:spPr>
          <a:xfrm>
            <a:off x="5029200" y="533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Багетная рамка 6">
            <a:hlinkClick r:id="rId5" action="ppaction://hlinksldjump"/>
          </p:cNvPr>
          <p:cNvSpPr/>
          <p:nvPr/>
        </p:nvSpPr>
        <p:spPr>
          <a:xfrm>
            <a:off x="6781800" y="533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агетная рамка 7">
            <a:hlinkClick r:id="rId6" action="ppaction://hlinksldjump"/>
          </p:cNvPr>
          <p:cNvSpPr/>
          <p:nvPr/>
        </p:nvSpPr>
        <p:spPr>
          <a:xfrm>
            <a:off x="1524000" y="2057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агетная рамка 8">
            <a:hlinkClick r:id="rId7" action="ppaction://hlinksldjump"/>
          </p:cNvPr>
          <p:cNvSpPr/>
          <p:nvPr/>
        </p:nvSpPr>
        <p:spPr>
          <a:xfrm>
            <a:off x="3276600" y="2057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0" name="Багетная рамка 9">
            <a:hlinkClick r:id="rId8" action="ppaction://hlinksldjump"/>
          </p:cNvPr>
          <p:cNvSpPr/>
          <p:nvPr/>
        </p:nvSpPr>
        <p:spPr>
          <a:xfrm>
            <a:off x="5029200" y="2057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агетная рамка 10">
            <a:hlinkClick r:id="rId9" action="ppaction://hlinksldjump"/>
          </p:cNvPr>
          <p:cNvSpPr/>
          <p:nvPr/>
        </p:nvSpPr>
        <p:spPr>
          <a:xfrm>
            <a:off x="6781800" y="2057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агетная рамка 11">
            <a:hlinkClick r:id="rId10" action="ppaction://hlinksldjump"/>
          </p:cNvPr>
          <p:cNvSpPr/>
          <p:nvPr/>
        </p:nvSpPr>
        <p:spPr>
          <a:xfrm>
            <a:off x="1524000" y="3581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3" name="Багетная рамка 12">
            <a:hlinkClick r:id="rId11" action="ppaction://hlinksldjump"/>
          </p:cNvPr>
          <p:cNvSpPr/>
          <p:nvPr/>
        </p:nvSpPr>
        <p:spPr>
          <a:xfrm>
            <a:off x="3276600" y="3581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агетная рамка 13">
            <a:hlinkClick r:id="rId12" action="ppaction://hlinksldjump"/>
          </p:cNvPr>
          <p:cNvSpPr/>
          <p:nvPr/>
        </p:nvSpPr>
        <p:spPr>
          <a:xfrm>
            <a:off x="5029200" y="3581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агетная рамка 14">
            <a:hlinkClick r:id="rId13" action="ppaction://hlinksldjump"/>
          </p:cNvPr>
          <p:cNvSpPr/>
          <p:nvPr/>
        </p:nvSpPr>
        <p:spPr>
          <a:xfrm>
            <a:off x="6781800" y="3581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агетная рамка 15">
            <a:hlinkClick r:id="rId14" action="ppaction://hlinksldjump"/>
          </p:cNvPr>
          <p:cNvSpPr/>
          <p:nvPr/>
        </p:nvSpPr>
        <p:spPr>
          <a:xfrm>
            <a:off x="1524000" y="5105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Багетная рамка 16">
            <a:hlinkClick r:id="rId15" action="ppaction://hlinksldjump"/>
          </p:cNvPr>
          <p:cNvSpPr/>
          <p:nvPr/>
        </p:nvSpPr>
        <p:spPr>
          <a:xfrm>
            <a:off x="3276600" y="5105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агетная рамка 17">
            <a:hlinkClick r:id="rId16" action="ppaction://hlinksldjump"/>
          </p:cNvPr>
          <p:cNvSpPr/>
          <p:nvPr/>
        </p:nvSpPr>
        <p:spPr>
          <a:xfrm>
            <a:off x="5029200" y="5105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Багетная рамка 18">
            <a:hlinkClick r:id="rId17" action="ppaction://hlinksldjump"/>
          </p:cNvPr>
          <p:cNvSpPr/>
          <p:nvPr/>
        </p:nvSpPr>
        <p:spPr>
          <a:xfrm>
            <a:off x="6781800" y="5105400"/>
            <a:ext cx="1143000" cy="1143000"/>
          </a:xfrm>
          <a:prstGeom prst="bevel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6858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de-DE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«На севере диком стоит одиноко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	На голой вершине сосна,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	И дремлет, качаясь, и снегом сыпучим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	Одета как ризой она…»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	</a:t>
            </a:r>
            <a:r>
              <a:rPr lang="de-DE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Wessen Gedicht hat </a:t>
            </a:r>
            <a:br>
              <a:rPr lang="de-DE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de-DE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M. </a:t>
            </a:r>
            <a:r>
              <a:rPr lang="de-DE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Lermontow</a:t>
            </a:r>
            <a:r>
              <a:rPr lang="de-DE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übersetzt?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bel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0" y="42672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Heinrich Heine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bel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e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57200"/>
            <a:ext cx="3038475" cy="370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600" y="1447800"/>
            <a:ext cx="70866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eaLnBrk="1" hangingPunct="1">
              <a:lnSpc>
                <a:spcPct val="80000"/>
              </a:lnSpc>
            </a:pPr>
            <a:r>
              <a:rPr lang="de-DE" sz="4800" b="1" dirty="0" smtClean="0">
                <a:ln w="24500" cmpd="dbl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In welcher Stadt fanden 1972 die 20. Olympischen Sommerspiele statt?</a:t>
            </a:r>
            <a:endParaRPr lang="ru-RU" sz="4800" b="1" dirty="0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rbel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R-online-Publikation--129289-2008051609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5715000" cy="4286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5400" y="609600"/>
            <a:ext cx="7391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6000" b="1" dirty="0" smtClean="0">
                <a:ln w="24500" cmpd="dbl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München</a:t>
            </a:r>
            <a:endParaRPr lang="ru-RU" sz="6000" b="1" dirty="0">
              <a:ln w="24500" cmpd="dbl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rbel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600" y="1066800"/>
            <a:ext cx="70866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9600" indent="-609600" eaLnBrk="1" hangingPunct="1">
              <a:spcBef>
                <a:spcPts val="0"/>
              </a:spcBef>
            </a:pPr>
            <a:r>
              <a:rPr lang="de-DE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Wie </a:t>
            </a:r>
            <a:r>
              <a:rPr lang="de-DE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heisst</a:t>
            </a:r>
            <a:r>
              <a:rPr lang="de-DE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der bekannteste Fels am Rhein?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releifelse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04800"/>
            <a:ext cx="4495800" cy="6304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541906">
            <a:off x="3334420" y="1064981"/>
            <a:ext cx="44196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Loreleifelsen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600" y="1447800"/>
            <a:ext cx="70866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609600" indent="-609600" eaLnBrk="1" hangingPunct="1">
              <a:spcBef>
                <a:spcPts val="0"/>
              </a:spcBef>
            </a:pPr>
            <a:r>
              <a:rPr lang="de-DE" sz="5400" b="1" cap="all" dirty="0" smtClean="0">
                <a:ln>
                  <a:solidFill>
                    <a:srgbClr val="00B05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Wann feiert man Silvester?</a:t>
            </a:r>
            <a:endParaRPr lang="ru-RU" sz="5400" b="1" cap="all" dirty="0">
              <a:ln>
                <a:solidFill>
                  <a:srgbClr val="00B05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rbel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2514600"/>
            <a:ext cx="7391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6000" b="1" cap="all" dirty="0" smtClean="0">
                <a:ln>
                  <a:solidFill>
                    <a:srgbClr val="92D05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am 31. Dezember</a:t>
            </a:r>
            <a:endParaRPr lang="ru-RU" sz="6000" b="1" cap="all" dirty="0">
              <a:ln>
                <a:solidFill>
                  <a:srgbClr val="92D05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rbel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600" y="1066800"/>
            <a:ext cx="70866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09600" indent="-609600" eaLnBrk="1" hangingPunct="1">
              <a:spcBef>
                <a:spcPts val="0"/>
              </a:spcBef>
            </a:pPr>
            <a:r>
              <a:rPr lang="de-DE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Welches Tier besucht die deutschen Kinder zu Ostern?</a:t>
            </a:r>
            <a:endParaRPr lang="ru-RU" sz="5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sterh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04800"/>
            <a:ext cx="5334000" cy="62941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5800" y="838200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Hase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Corbel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utschland_to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594892"/>
            <a:ext cx="3124200" cy="4123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3000" y="1"/>
            <a:ext cx="8001000" cy="21082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4400" b="1" dirty="0" smtClean="0">
                <a:ln/>
                <a:solidFill>
                  <a:schemeClr val="accent3"/>
                </a:solidFill>
                <a:latin typeface="Gill Sans MT"/>
              </a:rPr>
              <a:t>Blitz – Fragen</a:t>
            </a:r>
            <a:endParaRPr lang="de-DE" sz="4400" b="1" dirty="0" smtClean="0">
              <a:ln/>
              <a:solidFill>
                <a:schemeClr val="accent3"/>
              </a:solidFill>
              <a:latin typeface="Gill Sans MT"/>
            </a:endParaRP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2400" b="1" dirty="0" smtClean="0">
                <a:ln/>
                <a:solidFill>
                  <a:schemeClr val="accent3"/>
                </a:solidFill>
                <a:latin typeface="+mn-lt"/>
              </a:rPr>
              <a:t>1.</a:t>
            </a:r>
            <a:r>
              <a:rPr lang="de-DE" sz="2400" b="1" dirty="0" smtClean="0">
                <a:ln/>
                <a:solidFill>
                  <a:schemeClr val="accent3"/>
                </a:solidFill>
                <a:latin typeface="+mn-lt"/>
              </a:rPr>
              <a:t>Wann wurde Deutschland vereinigt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+mn-lt"/>
              </a:rPr>
              <a:t>?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2400" b="1" dirty="0" smtClean="0">
                <a:ln/>
                <a:solidFill>
                  <a:schemeClr val="accent3"/>
                </a:solidFill>
                <a:latin typeface="+mn-lt"/>
              </a:rPr>
              <a:t>2. </a:t>
            </a:r>
            <a:r>
              <a:rPr lang="de-DE" sz="2400" b="1" dirty="0" smtClean="0">
                <a:ln/>
                <a:solidFill>
                  <a:schemeClr val="accent3"/>
                </a:solidFill>
                <a:latin typeface="+mn-lt"/>
              </a:rPr>
              <a:t>Wer ist der Bundeskanzler  Deutschlands zur Zeit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+mn-lt"/>
              </a:rPr>
              <a:t>?</a:t>
            </a:r>
            <a:endParaRPr lang="de-DE" sz="2400" b="1" dirty="0" smtClean="0">
              <a:ln/>
              <a:solidFill>
                <a:schemeClr val="accent3"/>
              </a:solidFill>
              <a:latin typeface="+mn-lt"/>
            </a:endParaRP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2400" b="1" dirty="0" smtClean="0">
                <a:ln/>
                <a:solidFill>
                  <a:schemeClr val="accent3"/>
                </a:solidFill>
                <a:latin typeface="+mn-lt"/>
              </a:rPr>
              <a:t>3.  Wann fiel die Berliner  Mauer?</a:t>
            </a: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600" y="1066800"/>
            <a:ext cx="70866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609600" indent="-609600" eaLnBrk="1" hangingPunct="1">
              <a:spcBef>
                <a:spcPts val="0"/>
              </a:spcBef>
            </a:pPr>
            <a:r>
              <a:rPr lang="de-DE" sz="5400" b="1" dirty="0" smtClean="0">
                <a:ln/>
                <a:solidFill>
                  <a:schemeClr val="accent3"/>
                </a:solidFill>
              </a:rPr>
              <a:t>In welchem Museum befindet sich „Sixtinische Madonna“  von Raffael?</a:t>
            </a:r>
            <a:endParaRPr lang="ru-RU" sz="5400" b="1" dirty="0">
              <a:ln/>
              <a:solidFill>
                <a:schemeClr val="accent3"/>
              </a:solidFill>
              <a:latin typeface="Corbel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px-Dresden-Zwinger-Courtyard.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00" y="381000"/>
            <a:ext cx="8102600" cy="60769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5400" y="5334000"/>
            <a:ext cx="7391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Dresden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600" y="1066800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spcBef>
                <a:spcPts val="0"/>
              </a:spcBef>
            </a:pPr>
            <a:r>
              <a:rPr lang="de-DE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Wie spät ist es in Berlin, wenn es in Moskau der Mittag ist?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rbel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25146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 Uhr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rbel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600" y="1066800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spcBef>
                <a:spcPts val="0"/>
              </a:spcBef>
            </a:pPr>
            <a:r>
              <a:rPr lang="de-DE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Wo befindet sich die Quadriga „</a:t>
            </a:r>
            <a:r>
              <a:rPr lang="de-DE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iu</a:t>
            </a:r>
            <a:r>
              <a:rPr lang="de-DE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mph des Friedens“?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rbel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randenburger_t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8600"/>
            <a:ext cx="4062576" cy="3741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9200" y="3810000"/>
            <a:ext cx="7772400" cy="2585323"/>
          </a:xfrm>
          <a:prstGeom prst="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auf dem Brandenburger Tor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rbel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1143000"/>
            <a:ext cx="662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spcBef>
                <a:spcPts val="0"/>
              </a:spcBef>
            </a:pPr>
            <a:r>
              <a:rPr lang="de-D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Wie hoch ist der Berliner Fernsehturm?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rbel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ernsehtu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28600"/>
            <a:ext cx="5910927" cy="5410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0600" y="5486400"/>
            <a:ext cx="586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363 m hoch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rbel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600" y="1066800"/>
            <a:ext cx="708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spcBef>
                <a:spcPts val="0"/>
              </a:spcBef>
            </a:pPr>
            <a:r>
              <a:rPr lang="en-US" sz="5400" b="1" dirty="0" err="1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Wieviel</a:t>
            </a:r>
            <a:r>
              <a:rPr lang="en-US" sz="54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de-DE" sz="54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Museen gibt es auf der Berliner Museuminsel?</a:t>
            </a:r>
            <a:endParaRPr lang="ru-RU" sz="54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rbel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  <p:pic>
        <p:nvPicPr>
          <p:cNvPr id="5" name="Рисунок 4" descr="museumsinsel-330x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810000"/>
            <a:ext cx="3143250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6_Museumsinsel_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28600"/>
            <a:ext cx="7696200" cy="6467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1600" y="1676400"/>
            <a:ext cx="7391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44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 Museen: Altes Museum Neues Museum, Pergamon-Museum, Bode Museum, Nationalgalerie</a:t>
            </a:r>
            <a:endParaRPr lang="ru-RU" sz="44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rbel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ar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0"/>
            <a:ext cx="2667000" cy="24166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7800" y="381001"/>
            <a:ext cx="47244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3200" b="1" dirty="0" smtClean="0">
                <a:ln/>
                <a:solidFill>
                  <a:schemeClr val="accent3"/>
                </a:solidFill>
              </a:rPr>
              <a:t>1.am 3. </a:t>
            </a:r>
            <a:r>
              <a:rPr lang="de-DE" sz="3200" b="1" dirty="0" smtClean="0">
                <a:ln/>
                <a:solidFill>
                  <a:schemeClr val="accent3"/>
                </a:solidFill>
              </a:rPr>
              <a:t>Oktober 1990</a:t>
            </a:r>
            <a:endParaRPr lang="ru-RU" sz="3200" b="1" dirty="0">
              <a:ln/>
              <a:solidFill>
                <a:schemeClr val="accent3"/>
              </a:solidFill>
              <a:latin typeface="Corbel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1600200"/>
            <a:ext cx="40386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3200" b="1" dirty="0" smtClean="0">
                <a:ln/>
                <a:solidFill>
                  <a:schemeClr val="accent3"/>
                </a:solidFill>
              </a:rPr>
              <a:t>2. Angela Merkel</a:t>
            </a:r>
            <a:endParaRPr lang="ru-RU" sz="3200" b="1" dirty="0">
              <a:ln/>
              <a:solidFill>
                <a:schemeClr val="accent3"/>
              </a:solidFill>
              <a:latin typeface="Corbel"/>
            </a:endParaRPr>
          </a:p>
        </p:txBody>
      </p:sp>
      <p:pic>
        <p:nvPicPr>
          <p:cNvPr id="1026" name="Picture 2" descr="C:\Documents and Settings\Kseniya\Рабочий стол\defaul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33600"/>
            <a:ext cx="1905000" cy="22363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95400" y="4419600"/>
            <a:ext cx="51816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3200" b="1" dirty="0" smtClean="0">
                <a:ln/>
                <a:solidFill>
                  <a:schemeClr val="accent3"/>
                </a:solidFill>
              </a:rPr>
              <a:t>3. </a:t>
            </a:r>
            <a:r>
              <a:rPr lang="de-DE" sz="3200" b="1" dirty="0" smtClean="0">
                <a:ln/>
                <a:solidFill>
                  <a:schemeClr val="accent3"/>
                </a:solidFill>
              </a:rPr>
              <a:t>a</a:t>
            </a:r>
            <a:r>
              <a:rPr lang="de-DE" sz="3200" b="1" dirty="0" smtClean="0">
                <a:ln/>
                <a:solidFill>
                  <a:schemeClr val="accent3"/>
                </a:solidFill>
              </a:rPr>
              <a:t>m 9. November 1989 </a:t>
            </a:r>
            <a:endParaRPr lang="ru-RU" sz="3200" b="1" dirty="0">
              <a:ln/>
              <a:solidFill>
                <a:schemeClr val="accent3"/>
              </a:solidFill>
              <a:latin typeface="Corbel"/>
            </a:endParaRPr>
          </a:p>
        </p:txBody>
      </p:sp>
      <p:pic>
        <p:nvPicPr>
          <p:cNvPr id="1027" name="Picture 3" descr="C:\Documents and Settings\Kseniya\Рабочий стол\defaul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03860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icago-auto-show-2009-volkswagen-cc-gold-coast-conce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200400"/>
            <a:ext cx="4953000" cy="3543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00200" y="228600"/>
            <a:ext cx="7086600" cy="3416320"/>
          </a:xfrm>
          <a:prstGeom prst="rect">
            <a:avLst/>
          </a:prstGeom>
          <a:solidFill>
            <a:schemeClr val="accent1">
              <a:lumMod val="75000"/>
              <a:alpha val="48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609600" indent="-609600" algn="ctr" eaLnBrk="1" hangingPunct="1">
              <a:spcBef>
                <a:spcPts val="0"/>
              </a:spcBef>
            </a:pPr>
            <a:r>
              <a:rPr lang="de-DE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Wo werden die berühmten „Volkswagen“ hergestellt?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rbel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16764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Waltsburg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066800"/>
            <a:ext cx="708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spcBef>
                <a:spcPts val="0"/>
              </a:spcBef>
            </a:pPr>
            <a:r>
              <a:rPr lang="de-DE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 welcher Stadt steht das Goethe-Schiller-Denkmal?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234138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81000"/>
            <a:ext cx="4572000" cy="6096000"/>
          </a:xfrm>
          <a:prstGeom prst="rect">
            <a:avLst/>
          </a:prstGeom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4724400"/>
            <a:ext cx="441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 eaLnBrk="1" hangingPunct="1">
              <a:spcBef>
                <a:spcPts val="0"/>
              </a:spcBef>
            </a:pPr>
            <a:r>
              <a:rPr lang="de-DE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Weimar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200" y="1447800"/>
            <a:ext cx="7086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Wer ist der Autor der Theorie der Relativität</a:t>
            </a:r>
            <a:r>
              <a:rPr lang="de-DE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rbel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50292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a. </a:t>
            </a:r>
            <a:r>
              <a:rPr lang="de-DE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Einstein</a:t>
            </a:r>
            <a:r>
              <a:rPr lang="de-DE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rbel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Kseniya\Рабочий стол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1000"/>
            <a:ext cx="3886200" cy="4739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533400"/>
            <a:ext cx="7086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welcher Stadt steht das Denkmal der Gestalten eines berühmten Märchens?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51816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Bremen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Bremer-Stadtmusikan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28600"/>
            <a:ext cx="3898900" cy="482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600" y="685800"/>
            <a:ext cx="708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6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Welche Stadt nennt man „die Blumenstadt“ ?</a:t>
            </a:r>
            <a:endParaRPr lang="ru-RU" sz="60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rbel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400800" y="5715000"/>
            <a:ext cx="2362200" cy="762000"/>
          </a:xfrm>
          <a:prstGeom prst="actionButtonBlank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Antwort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!BfmwYh!BWk~$(KGrHqUOKjMErzSTSQEZBLCBu61(VQ~~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8600"/>
            <a:ext cx="7210549" cy="5105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9200" y="54864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de-DE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Erfurt</a:t>
            </a:r>
            <a:endParaRPr lang="ru-RU" sz="60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rbel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7200" y="5943600"/>
            <a:ext cx="838200" cy="762000"/>
          </a:xfrm>
          <a:prstGeom prst="actionButtonBackPrevious">
            <a:avLst/>
          </a:prstGeom>
          <a:gradFill flip="none" rotWithShape="1">
            <a:gsLst>
              <a:gs pos="0">
                <a:srgbClr val="0058B0">
                  <a:shade val="30000"/>
                  <a:satMod val="115000"/>
                </a:srgbClr>
              </a:gs>
              <a:gs pos="50000">
                <a:srgbClr val="0058B0">
                  <a:shade val="67500"/>
                  <a:satMod val="115000"/>
                </a:srgbClr>
              </a:gs>
              <a:gs pos="100000">
                <a:srgbClr val="0058B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276</TotalTime>
  <Words>261</Words>
  <Application>Microsoft Office PowerPoint</Application>
  <PresentationFormat>Экран (4:3)</PresentationFormat>
  <Paragraphs>74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оксана</cp:lastModifiedBy>
  <cp:revision>43</cp:revision>
  <cp:lastPrinted>1601-01-01T00:00:00Z</cp:lastPrinted>
  <dcterms:created xsi:type="dcterms:W3CDTF">1601-01-01T00:00:00Z</dcterms:created>
  <dcterms:modified xsi:type="dcterms:W3CDTF">2002-02-15T12:22:05Z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